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2" r:id="rId5"/>
    <p:sldId id="263" r:id="rId6"/>
    <p:sldId id="264" r:id="rId7"/>
    <p:sldId id="265" r:id="rId8"/>
    <p:sldId id="266" r:id="rId9"/>
    <p:sldId id="267" r:id="rId10"/>
    <p:sldId id="259"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A234B713-78E6-41C1-9EE3-0567BFC4BC5F}">
          <p14:sldIdLst>
            <p14:sldId id="256"/>
            <p14:sldId id="257"/>
            <p14:sldId id="261"/>
            <p14:sldId id="262"/>
            <p14:sldId id="263"/>
            <p14:sldId id="264"/>
            <p14:sldId id="265"/>
            <p14:sldId id="266"/>
            <p14:sldId id="267"/>
            <p14:sldId id="259"/>
            <p14:sldId id="26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e" initials="S" lastIdx="1" clrIdx="0">
    <p:extLst>
      <p:ext uri="{19B8F6BF-5375-455C-9EA6-DF929625EA0E}">
        <p15:presenceInfo xmlns:p15="http://schemas.microsoft.com/office/powerpoint/2012/main" userId="She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BD0C4-2F90-44D1-895C-97214ABB7D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A934114-D1DE-487F-A4F4-CA397D5CE5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0DD12F4-43DC-4FE9-BBC2-FE92AA227A2A}"/>
              </a:ext>
            </a:extLst>
          </p:cNvPr>
          <p:cNvSpPr>
            <a:spLocks noGrp="1"/>
          </p:cNvSpPr>
          <p:nvPr>
            <p:ph type="dt" sz="half" idx="10"/>
          </p:nvPr>
        </p:nvSpPr>
        <p:spPr/>
        <p:txBody>
          <a:bodyPr/>
          <a:lstStyle/>
          <a:p>
            <a:fld id="{B6ED751E-DAC4-43AD-A4A7-2F5DB5F7C954}" type="datetimeFigureOut">
              <a:rPr lang="en-GB" smtClean="0"/>
              <a:t>28/04/2020</a:t>
            </a:fld>
            <a:endParaRPr lang="en-GB"/>
          </a:p>
        </p:txBody>
      </p:sp>
      <p:sp>
        <p:nvSpPr>
          <p:cNvPr id="5" name="Footer Placeholder 4">
            <a:extLst>
              <a:ext uri="{FF2B5EF4-FFF2-40B4-BE49-F238E27FC236}">
                <a16:creationId xmlns:a16="http://schemas.microsoft.com/office/drawing/2014/main" id="{D7CB728A-32E5-41A0-AFA8-DCF639490F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44A490-1F3C-449A-9755-4CCF536A5737}"/>
              </a:ext>
            </a:extLst>
          </p:cNvPr>
          <p:cNvSpPr>
            <a:spLocks noGrp="1"/>
          </p:cNvSpPr>
          <p:nvPr>
            <p:ph type="sldNum" sz="quarter" idx="12"/>
          </p:nvPr>
        </p:nvSpPr>
        <p:spPr/>
        <p:txBody>
          <a:bodyPr/>
          <a:lstStyle/>
          <a:p>
            <a:fld id="{F45C417B-9A4C-4801-A3A4-EA28263C3AC4}" type="slidenum">
              <a:rPr lang="en-GB" smtClean="0"/>
              <a:t>‹#›</a:t>
            </a:fld>
            <a:endParaRPr lang="en-GB"/>
          </a:p>
        </p:txBody>
      </p:sp>
    </p:spTree>
    <p:extLst>
      <p:ext uri="{BB962C8B-B14F-4D97-AF65-F5344CB8AC3E}">
        <p14:creationId xmlns:p14="http://schemas.microsoft.com/office/powerpoint/2010/main" val="2563554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78645-FAD1-4ED8-B4E3-60D552A2851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B460A81-B4F9-4904-9D48-68B6DFDEAF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D779E9-C0E6-4F1D-B9C0-AE3396325D7D}"/>
              </a:ext>
            </a:extLst>
          </p:cNvPr>
          <p:cNvSpPr>
            <a:spLocks noGrp="1"/>
          </p:cNvSpPr>
          <p:nvPr>
            <p:ph type="dt" sz="half" idx="10"/>
          </p:nvPr>
        </p:nvSpPr>
        <p:spPr/>
        <p:txBody>
          <a:bodyPr/>
          <a:lstStyle/>
          <a:p>
            <a:fld id="{B6ED751E-DAC4-43AD-A4A7-2F5DB5F7C954}" type="datetimeFigureOut">
              <a:rPr lang="en-GB" smtClean="0"/>
              <a:t>28/04/2020</a:t>
            </a:fld>
            <a:endParaRPr lang="en-GB"/>
          </a:p>
        </p:txBody>
      </p:sp>
      <p:sp>
        <p:nvSpPr>
          <p:cNvPr id="5" name="Footer Placeholder 4">
            <a:extLst>
              <a:ext uri="{FF2B5EF4-FFF2-40B4-BE49-F238E27FC236}">
                <a16:creationId xmlns:a16="http://schemas.microsoft.com/office/drawing/2014/main" id="{A30539F5-D373-4660-95EF-604BEAF87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313CD1-1151-4A50-BBC1-4F7D9CC8EECC}"/>
              </a:ext>
            </a:extLst>
          </p:cNvPr>
          <p:cNvSpPr>
            <a:spLocks noGrp="1"/>
          </p:cNvSpPr>
          <p:nvPr>
            <p:ph type="sldNum" sz="quarter" idx="12"/>
          </p:nvPr>
        </p:nvSpPr>
        <p:spPr/>
        <p:txBody>
          <a:bodyPr/>
          <a:lstStyle/>
          <a:p>
            <a:fld id="{F45C417B-9A4C-4801-A3A4-EA28263C3AC4}" type="slidenum">
              <a:rPr lang="en-GB" smtClean="0"/>
              <a:t>‹#›</a:t>
            </a:fld>
            <a:endParaRPr lang="en-GB"/>
          </a:p>
        </p:txBody>
      </p:sp>
    </p:spTree>
    <p:extLst>
      <p:ext uri="{BB962C8B-B14F-4D97-AF65-F5344CB8AC3E}">
        <p14:creationId xmlns:p14="http://schemas.microsoft.com/office/powerpoint/2010/main" val="2857657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22937-76F3-4B90-B139-F20CCEE8EA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76D6757-EECA-4701-B429-BE0113939E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F055C1-BA35-4E7F-B971-AB027A51397B}"/>
              </a:ext>
            </a:extLst>
          </p:cNvPr>
          <p:cNvSpPr>
            <a:spLocks noGrp="1"/>
          </p:cNvSpPr>
          <p:nvPr>
            <p:ph type="dt" sz="half" idx="10"/>
          </p:nvPr>
        </p:nvSpPr>
        <p:spPr/>
        <p:txBody>
          <a:bodyPr/>
          <a:lstStyle/>
          <a:p>
            <a:fld id="{B6ED751E-DAC4-43AD-A4A7-2F5DB5F7C954}" type="datetimeFigureOut">
              <a:rPr lang="en-GB" smtClean="0"/>
              <a:t>28/04/2020</a:t>
            </a:fld>
            <a:endParaRPr lang="en-GB"/>
          </a:p>
        </p:txBody>
      </p:sp>
      <p:sp>
        <p:nvSpPr>
          <p:cNvPr id="5" name="Footer Placeholder 4">
            <a:extLst>
              <a:ext uri="{FF2B5EF4-FFF2-40B4-BE49-F238E27FC236}">
                <a16:creationId xmlns:a16="http://schemas.microsoft.com/office/drawing/2014/main" id="{979E648B-8C76-422E-B0F2-667EF59974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896E08-C1B9-47F0-A50B-4FC0623F9ABF}"/>
              </a:ext>
            </a:extLst>
          </p:cNvPr>
          <p:cNvSpPr>
            <a:spLocks noGrp="1"/>
          </p:cNvSpPr>
          <p:nvPr>
            <p:ph type="sldNum" sz="quarter" idx="12"/>
          </p:nvPr>
        </p:nvSpPr>
        <p:spPr/>
        <p:txBody>
          <a:bodyPr/>
          <a:lstStyle/>
          <a:p>
            <a:fld id="{F45C417B-9A4C-4801-A3A4-EA28263C3AC4}" type="slidenum">
              <a:rPr lang="en-GB" smtClean="0"/>
              <a:t>‹#›</a:t>
            </a:fld>
            <a:endParaRPr lang="en-GB"/>
          </a:p>
        </p:txBody>
      </p:sp>
    </p:spTree>
    <p:extLst>
      <p:ext uri="{BB962C8B-B14F-4D97-AF65-F5344CB8AC3E}">
        <p14:creationId xmlns:p14="http://schemas.microsoft.com/office/powerpoint/2010/main" val="348707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9E680-5C46-44C6-9C79-F688804803F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B9DAB47-C694-4C0C-A3EF-B37C2859DB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7D13714-0BFE-4BB3-BAB4-A737DDA57C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A393A22-9089-49C3-816B-A524448D28FA}"/>
              </a:ext>
            </a:extLst>
          </p:cNvPr>
          <p:cNvSpPr>
            <a:spLocks noGrp="1"/>
          </p:cNvSpPr>
          <p:nvPr>
            <p:ph type="dt" sz="half" idx="10"/>
          </p:nvPr>
        </p:nvSpPr>
        <p:spPr/>
        <p:txBody>
          <a:bodyPr/>
          <a:lstStyle/>
          <a:p>
            <a:fld id="{B6ED751E-DAC4-43AD-A4A7-2F5DB5F7C954}" type="datetimeFigureOut">
              <a:rPr lang="en-GB" smtClean="0"/>
              <a:t>28/04/2020</a:t>
            </a:fld>
            <a:endParaRPr lang="en-GB"/>
          </a:p>
        </p:txBody>
      </p:sp>
      <p:sp>
        <p:nvSpPr>
          <p:cNvPr id="6" name="Footer Placeholder 5">
            <a:extLst>
              <a:ext uri="{FF2B5EF4-FFF2-40B4-BE49-F238E27FC236}">
                <a16:creationId xmlns:a16="http://schemas.microsoft.com/office/drawing/2014/main" id="{33D3687C-B986-4B02-820D-C45AF48192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CDF7BD8-A006-4C8C-8413-B9752FE0B119}"/>
              </a:ext>
            </a:extLst>
          </p:cNvPr>
          <p:cNvSpPr>
            <a:spLocks noGrp="1"/>
          </p:cNvSpPr>
          <p:nvPr>
            <p:ph type="sldNum" sz="quarter" idx="12"/>
          </p:nvPr>
        </p:nvSpPr>
        <p:spPr/>
        <p:txBody>
          <a:bodyPr/>
          <a:lstStyle/>
          <a:p>
            <a:fld id="{F45C417B-9A4C-4801-A3A4-EA28263C3AC4}" type="slidenum">
              <a:rPr lang="en-GB" smtClean="0"/>
              <a:t>‹#›</a:t>
            </a:fld>
            <a:endParaRPr lang="en-GB"/>
          </a:p>
        </p:txBody>
      </p:sp>
    </p:spTree>
    <p:extLst>
      <p:ext uri="{BB962C8B-B14F-4D97-AF65-F5344CB8AC3E}">
        <p14:creationId xmlns:p14="http://schemas.microsoft.com/office/powerpoint/2010/main" val="1926104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447B9-AD4C-41D3-86D1-74BC2315969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A5D6468-54B8-4570-AFA7-7ECE234745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3B2D03-D15F-45A9-BB53-C2BA249ADD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5625E1A-D252-4C26-BBC2-505C4823A4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41FC73-1C1E-4347-AEE1-249EBFC26B9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50F5406-B476-47A8-813F-C46004B88748}"/>
              </a:ext>
            </a:extLst>
          </p:cNvPr>
          <p:cNvSpPr>
            <a:spLocks noGrp="1"/>
          </p:cNvSpPr>
          <p:nvPr>
            <p:ph type="dt" sz="half" idx="10"/>
          </p:nvPr>
        </p:nvSpPr>
        <p:spPr/>
        <p:txBody>
          <a:bodyPr/>
          <a:lstStyle/>
          <a:p>
            <a:fld id="{B6ED751E-DAC4-43AD-A4A7-2F5DB5F7C954}" type="datetimeFigureOut">
              <a:rPr lang="en-GB" smtClean="0"/>
              <a:t>28/04/2020</a:t>
            </a:fld>
            <a:endParaRPr lang="en-GB"/>
          </a:p>
        </p:txBody>
      </p:sp>
      <p:sp>
        <p:nvSpPr>
          <p:cNvPr id="8" name="Footer Placeholder 7">
            <a:extLst>
              <a:ext uri="{FF2B5EF4-FFF2-40B4-BE49-F238E27FC236}">
                <a16:creationId xmlns:a16="http://schemas.microsoft.com/office/drawing/2014/main" id="{F25976F0-7A66-41F7-A566-CB5D8FAD9A5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0919843-BD60-4123-8BDC-AB6D794F858B}"/>
              </a:ext>
            </a:extLst>
          </p:cNvPr>
          <p:cNvSpPr>
            <a:spLocks noGrp="1"/>
          </p:cNvSpPr>
          <p:nvPr>
            <p:ph type="sldNum" sz="quarter" idx="12"/>
          </p:nvPr>
        </p:nvSpPr>
        <p:spPr/>
        <p:txBody>
          <a:bodyPr/>
          <a:lstStyle/>
          <a:p>
            <a:fld id="{F45C417B-9A4C-4801-A3A4-EA28263C3AC4}" type="slidenum">
              <a:rPr lang="en-GB" smtClean="0"/>
              <a:t>‹#›</a:t>
            </a:fld>
            <a:endParaRPr lang="en-GB"/>
          </a:p>
        </p:txBody>
      </p:sp>
    </p:spTree>
    <p:extLst>
      <p:ext uri="{BB962C8B-B14F-4D97-AF65-F5344CB8AC3E}">
        <p14:creationId xmlns:p14="http://schemas.microsoft.com/office/powerpoint/2010/main" val="520479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DF83-0710-414F-BA23-28E992CF9C2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3AF903F-64DF-423F-8888-698E284ACCE0}"/>
              </a:ext>
            </a:extLst>
          </p:cNvPr>
          <p:cNvSpPr>
            <a:spLocks noGrp="1"/>
          </p:cNvSpPr>
          <p:nvPr>
            <p:ph type="dt" sz="half" idx="10"/>
          </p:nvPr>
        </p:nvSpPr>
        <p:spPr/>
        <p:txBody>
          <a:bodyPr/>
          <a:lstStyle/>
          <a:p>
            <a:fld id="{B6ED751E-DAC4-43AD-A4A7-2F5DB5F7C954}" type="datetimeFigureOut">
              <a:rPr lang="en-GB" smtClean="0"/>
              <a:t>28/04/2020</a:t>
            </a:fld>
            <a:endParaRPr lang="en-GB"/>
          </a:p>
        </p:txBody>
      </p:sp>
      <p:sp>
        <p:nvSpPr>
          <p:cNvPr id="4" name="Footer Placeholder 3">
            <a:extLst>
              <a:ext uri="{FF2B5EF4-FFF2-40B4-BE49-F238E27FC236}">
                <a16:creationId xmlns:a16="http://schemas.microsoft.com/office/drawing/2014/main" id="{BB64CC28-E5C3-4D62-8BCF-86AAC1AA625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75453E8-CB30-472E-89F1-FDCFA5F54935}"/>
              </a:ext>
            </a:extLst>
          </p:cNvPr>
          <p:cNvSpPr>
            <a:spLocks noGrp="1"/>
          </p:cNvSpPr>
          <p:nvPr>
            <p:ph type="sldNum" sz="quarter" idx="12"/>
          </p:nvPr>
        </p:nvSpPr>
        <p:spPr/>
        <p:txBody>
          <a:bodyPr/>
          <a:lstStyle/>
          <a:p>
            <a:fld id="{F45C417B-9A4C-4801-A3A4-EA28263C3AC4}" type="slidenum">
              <a:rPr lang="en-GB" smtClean="0"/>
              <a:t>‹#›</a:t>
            </a:fld>
            <a:endParaRPr lang="en-GB"/>
          </a:p>
        </p:txBody>
      </p:sp>
    </p:spTree>
    <p:extLst>
      <p:ext uri="{BB962C8B-B14F-4D97-AF65-F5344CB8AC3E}">
        <p14:creationId xmlns:p14="http://schemas.microsoft.com/office/powerpoint/2010/main" val="2492653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CD279F-0F4F-41C0-BD53-EB0162175025}"/>
              </a:ext>
            </a:extLst>
          </p:cNvPr>
          <p:cNvSpPr>
            <a:spLocks noGrp="1"/>
          </p:cNvSpPr>
          <p:nvPr>
            <p:ph type="dt" sz="half" idx="10"/>
          </p:nvPr>
        </p:nvSpPr>
        <p:spPr/>
        <p:txBody>
          <a:bodyPr/>
          <a:lstStyle/>
          <a:p>
            <a:fld id="{B6ED751E-DAC4-43AD-A4A7-2F5DB5F7C954}" type="datetimeFigureOut">
              <a:rPr lang="en-GB" smtClean="0"/>
              <a:t>28/04/2020</a:t>
            </a:fld>
            <a:endParaRPr lang="en-GB"/>
          </a:p>
        </p:txBody>
      </p:sp>
      <p:sp>
        <p:nvSpPr>
          <p:cNvPr id="3" name="Footer Placeholder 2">
            <a:extLst>
              <a:ext uri="{FF2B5EF4-FFF2-40B4-BE49-F238E27FC236}">
                <a16:creationId xmlns:a16="http://schemas.microsoft.com/office/drawing/2014/main" id="{23161C0F-166A-4FA6-BB51-B8C64B2F40F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E062C01-4370-462A-9A81-8639C7209858}"/>
              </a:ext>
            </a:extLst>
          </p:cNvPr>
          <p:cNvSpPr>
            <a:spLocks noGrp="1"/>
          </p:cNvSpPr>
          <p:nvPr>
            <p:ph type="sldNum" sz="quarter" idx="12"/>
          </p:nvPr>
        </p:nvSpPr>
        <p:spPr/>
        <p:txBody>
          <a:bodyPr/>
          <a:lstStyle/>
          <a:p>
            <a:fld id="{F45C417B-9A4C-4801-A3A4-EA28263C3AC4}" type="slidenum">
              <a:rPr lang="en-GB" smtClean="0"/>
              <a:t>‹#›</a:t>
            </a:fld>
            <a:endParaRPr lang="en-GB"/>
          </a:p>
        </p:txBody>
      </p:sp>
    </p:spTree>
    <p:extLst>
      <p:ext uri="{BB962C8B-B14F-4D97-AF65-F5344CB8AC3E}">
        <p14:creationId xmlns:p14="http://schemas.microsoft.com/office/powerpoint/2010/main" val="2703186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312EF-B446-4F38-B9B3-0050C189AF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39F9357-3B4E-468B-90B4-843C3A97C8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E5A974-2C36-41A0-8A73-B9C00E8AC0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6BD5DA-F955-4CDA-BB2F-037FB811D5B3}"/>
              </a:ext>
            </a:extLst>
          </p:cNvPr>
          <p:cNvSpPr>
            <a:spLocks noGrp="1"/>
          </p:cNvSpPr>
          <p:nvPr>
            <p:ph type="dt" sz="half" idx="10"/>
          </p:nvPr>
        </p:nvSpPr>
        <p:spPr/>
        <p:txBody>
          <a:bodyPr/>
          <a:lstStyle/>
          <a:p>
            <a:fld id="{B6ED751E-DAC4-43AD-A4A7-2F5DB5F7C954}" type="datetimeFigureOut">
              <a:rPr lang="en-GB" smtClean="0"/>
              <a:t>28/04/2020</a:t>
            </a:fld>
            <a:endParaRPr lang="en-GB"/>
          </a:p>
        </p:txBody>
      </p:sp>
      <p:sp>
        <p:nvSpPr>
          <p:cNvPr id="6" name="Footer Placeholder 5">
            <a:extLst>
              <a:ext uri="{FF2B5EF4-FFF2-40B4-BE49-F238E27FC236}">
                <a16:creationId xmlns:a16="http://schemas.microsoft.com/office/drawing/2014/main" id="{488404FE-3CCD-4F2E-9599-36922E51DB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F7B93A7-FE31-4FA9-B57F-7BE77C123B4A}"/>
              </a:ext>
            </a:extLst>
          </p:cNvPr>
          <p:cNvSpPr>
            <a:spLocks noGrp="1"/>
          </p:cNvSpPr>
          <p:nvPr>
            <p:ph type="sldNum" sz="quarter" idx="12"/>
          </p:nvPr>
        </p:nvSpPr>
        <p:spPr/>
        <p:txBody>
          <a:bodyPr/>
          <a:lstStyle/>
          <a:p>
            <a:fld id="{F45C417B-9A4C-4801-A3A4-EA28263C3AC4}" type="slidenum">
              <a:rPr lang="en-GB" smtClean="0"/>
              <a:t>‹#›</a:t>
            </a:fld>
            <a:endParaRPr lang="en-GB"/>
          </a:p>
        </p:txBody>
      </p:sp>
    </p:spTree>
    <p:extLst>
      <p:ext uri="{BB962C8B-B14F-4D97-AF65-F5344CB8AC3E}">
        <p14:creationId xmlns:p14="http://schemas.microsoft.com/office/powerpoint/2010/main" val="871055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D0A3A-1024-40BA-AEB2-2F6452296A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9F43485-A45F-42F6-9DB3-724B9D8AF8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B955A42-B850-4193-800F-D68E5F0E45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FA7641-C6DC-4639-844A-C57E0C89FDC3}"/>
              </a:ext>
            </a:extLst>
          </p:cNvPr>
          <p:cNvSpPr>
            <a:spLocks noGrp="1"/>
          </p:cNvSpPr>
          <p:nvPr>
            <p:ph type="dt" sz="half" idx="10"/>
          </p:nvPr>
        </p:nvSpPr>
        <p:spPr/>
        <p:txBody>
          <a:bodyPr/>
          <a:lstStyle/>
          <a:p>
            <a:fld id="{B6ED751E-DAC4-43AD-A4A7-2F5DB5F7C954}" type="datetimeFigureOut">
              <a:rPr lang="en-GB" smtClean="0"/>
              <a:t>28/04/2020</a:t>
            </a:fld>
            <a:endParaRPr lang="en-GB"/>
          </a:p>
        </p:txBody>
      </p:sp>
      <p:sp>
        <p:nvSpPr>
          <p:cNvPr id="6" name="Footer Placeholder 5">
            <a:extLst>
              <a:ext uri="{FF2B5EF4-FFF2-40B4-BE49-F238E27FC236}">
                <a16:creationId xmlns:a16="http://schemas.microsoft.com/office/drawing/2014/main" id="{B461901E-4CF0-4C7B-89EF-F4D15D8AA6F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6E154D7-DC99-486B-9A0F-AE13C20FC9E4}"/>
              </a:ext>
            </a:extLst>
          </p:cNvPr>
          <p:cNvSpPr>
            <a:spLocks noGrp="1"/>
          </p:cNvSpPr>
          <p:nvPr>
            <p:ph type="sldNum" sz="quarter" idx="12"/>
          </p:nvPr>
        </p:nvSpPr>
        <p:spPr/>
        <p:txBody>
          <a:bodyPr/>
          <a:lstStyle/>
          <a:p>
            <a:fld id="{F45C417B-9A4C-4801-A3A4-EA28263C3AC4}" type="slidenum">
              <a:rPr lang="en-GB" smtClean="0"/>
              <a:t>‹#›</a:t>
            </a:fld>
            <a:endParaRPr lang="en-GB"/>
          </a:p>
        </p:txBody>
      </p:sp>
    </p:spTree>
    <p:extLst>
      <p:ext uri="{BB962C8B-B14F-4D97-AF65-F5344CB8AC3E}">
        <p14:creationId xmlns:p14="http://schemas.microsoft.com/office/powerpoint/2010/main" val="695815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18BF0-DB65-450B-92CF-D4FF982A1E3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AE48E05-643E-4457-91FE-6E5451D206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73A89A-1BE4-4EFE-A33F-D9CF50787023}"/>
              </a:ext>
            </a:extLst>
          </p:cNvPr>
          <p:cNvSpPr>
            <a:spLocks noGrp="1"/>
          </p:cNvSpPr>
          <p:nvPr>
            <p:ph type="dt" sz="half" idx="10"/>
          </p:nvPr>
        </p:nvSpPr>
        <p:spPr/>
        <p:txBody>
          <a:bodyPr/>
          <a:lstStyle/>
          <a:p>
            <a:fld id="{B6ED751E-DAC4-43AD-A4A7-2F5DB5F7C954}" type="datetimeFigureOut">
              <a:rPr lang="en-GB" smtClean="0"/>
              <a:t>28/04/2020</a:t>
            </a:fld>
            <a:endParaRPr lang="en-GB"/>
          </a:p>
        </p:txBody>
      </p:sp>
      <p:sp>
        <p:nvSpPr>
          <p:cNvPr id="5" name="Footer Placeholder 4">
            <a:extLst>
              <a:ext uri="{FF2B5EF4-FFF2-40B4-BE49-F238E27FC236}">
                <a16:creationId xmlns:a16="http://schemas.microsoft.com/office/drawing/2014/main" id="{C496F6DD-4623-4B88-883A-DE51B468E0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B6DEE2-D23E-4C0C-B7A6-0819A0CF3918}"/>
              </a:ext>
            </a:extLst>
          </p:cNvPr>
          <p:cNvSpPr>
            <a:spLocks noGrp="1"/>
          </p:cNvSpPr>
          <p:nvPr>
            <p:ph type="sldNum" sz="quarter" idx="12"/>
          </p:nvPr>
        </p:nvSpPr>
        <p:spPr/>
        <p:txBody>
          <a:bodyPr/>
          <a:lstStyle/>
          <a:p>
            <a:fld id="{F45C417B-9A4C-4801-A3A4-EA28263C3AC4}" type="slidenum">
              <a:rPr lang="en-GB" smtClean="0"/>
              <a:t>‹#›</a:t>
            </a:fld>
            <a:endParaRPr lang="en-GB"/>
          </a:p>
        </p:txBody>
      </p:sp>
    </p:spTree>
    <p:extLst>
      <p:ext uri="{BB962C8B-B14F-4D97-AF65-F5344CB8AC3E}">
        <p14:creationId xmlns:p14="http://schemas.microsoft.com/office/powerpoint/2010/main" val="1224940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0D16A8-3633-4336-9C8D-83177AA7222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99D7DB9-2AAE-4ED8-AC69-DFBE8C0A71E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BC11A8-B14B-4AED-B6CC-75787FA1F39F}"/>
              </a:ext>
            </a:extLst>
          </p:cNvPr>
          <p:cNvSpPr>
            <a:spLocks noGrp="1"/>
          </p:cNvSpPr>
          <p:nvPr>
            <p:ph type="dt" sz="half" idx="10"/>
          </p:nvPr>
        </p:nvSpPr>
        <p:spPr/>
        <p:txBody>
          <a:bodyPr/>
          <a:lstStyle/>
          <a:p>
            <a:fld id="{B6ED751E-DAC4-43AD-A4A7-2F5DB5F7C954}" type="datetimeFigureOut">
              <a:rPr lang="en-GB" smtClean="0"/>
              <a:t>28/04/2020</a:t>
            </a:fld>
            <a:endParaRPr lang="en-GB"/>
          </a:p>
        </p:txBody>
      </p:sp>
      <p:sp>
        <p:nvSpPr>
          <p:cNvPr id="5" name="Footer Placeholder 4">
            <a:extLst>
              <a:ext uri="{FF2B5EF4-FFF2-40B4-BE49-F238E27FC236}">
                <a16:creationId xmlns:a16="http://schemas.microsoft.com/office/drawing/2014/main" id="{F8A88104-92A0-45E3-9790-04961CF49A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487D5E-2FB2-48CD-AF4D-2528546BF4E8}"/>
              </a:ext>
            </a:extLst>
          </p:cNvPr>
          <p:cNvSpPr>
            <a:spLocks noGrp="1"/>
          </p:cNvSpPr>
          <p:nvPr>
            <p:ph type="sldNum" sz="quarter" idx="12"/>
          </p:nvPr>
        </p:nvSpPr>
        <p:spPr/>
        <p:txBody>
          <a:bodyPr/>
          <a:lstStyle/>
          <a:p>
            <a:fld id="{F45C417B-9A4C-4801-A3A4-EA28263C3AC4}" type="slidenum">
              <a:rPr lang="en-GB" smtClean="0"/>
              <a:t>‹#›</a:t>
            </a:fld>
            <a:endParaRPr lang="en-GB"/>
          </a:p>
        </p:txBody>
      </p:sp>
    </p:spTree>
    <p:extLst>
      <p:ext uri="{BB962C8B-B14F-4D97-AF65-F5344CB8AC3E}">
        <p14:creationId xmlns:p14="http://schemas.microsoft.com/office/powerpoint/2010/main" val="3577380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1DA4A6-5C48-46C8-8DE8-8050A08963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BC93A42-ADE1-479D-8BC3-B118301EA3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CD9387-FDC8-47A5-AE30-F4A86795E2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ED751E-DAC4-43AD-A4A7-2F5DB5F7C954}" type="datetimeFigureOut">
              <a:rPr lang="en-GB" smtClean="0"/>
              <a:t>28/04/2020</a:t>
            </a:fld>
            <a:endParaRPr lang="en-GB"/>
          </a:p>
        </p:txBody>
      </p:sp>
      <p:sp>
        <p:nvSpPr>
          <p:cNvPr id="5" name="Footer Placeholder 4">
            <a:extLst>
              <a:ext uri="{FF2B5EF4-FFF2-40B4-BE49-F238E27FC236}">
                <a16:creationId xmlns:a16="http://schemas.microsoft.com/office/drawing/2014/main" id="{DFA4156E-6675-4E00-BC34-0544820C3F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B0A061F-DEA7-4C65-8CD3-97F1C6A22D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5C417B-9A4C-4801-A3A4-EA28263C3AC4}" type="slidenum">
              <a:rPr lang="en-GB" smtClean="0"/>
              <a:t>‹#›</a:t>
            </a:fld>
            <a:endParaRPr lang="en-GB"/>
          </a:p>
        </p:txBody>
      </p:sp>
    </p:spTree>
    <p:extLst>
      <p:ext uri="{BB962C8B-B14F-4D97-AF65-F5344CB8AC3E}">
        <p14:creationId xmlns:p14="http://schemas.microsoft.com/office/powerpoint/2010/main" val="3414180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Nazi_Germany" TargetMode="External"/><Relationship Id="rId2" Type="http://schemas.openxmlformats.org/officeDocument/2006/relationships/hyperlink" Target="https://en.wikipedia.org/wiki/Rotor_machine" TargetMode="External"/><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hyperlink" Target="https://en.wikipedia.org/wiki/Wehrmacht" TargetMode="External"/><Relationship Id="rId4" Type="http://schemas.openxmlformats.org/officeDocument/2006/relationships/hyperlink" Target="https://en.wikipedia.org/wiki/World_War_II"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02280-89D9-4286-AFFB-C9FAD72CCB2F}"/>
              </a:ext>
            </a:extLst>
          </p:cNvPr>
          <p:cNvSpPr>
            <a:spLocks noGrp="1"/>
          </p:cNvSpPr>
          <p:nvPr>
            <p:ph type="title"/>
          </p:nvPr>
        </p:nvSpPr>
        <p:spPr/>
        <p:txBody>
          <a:bodyPr>
            <a:normAutofit/>
          </a:bodyPr>
          <a:lstStyle/>
          <a:p>
            <a:r>
              <a:rPr lang="en-GB" sz="2400" dirty="0">
                <a:latin typeface="Times New Roman" panose="02020603050405020304" pitchFamily="18" charset="0"/>
                <a:cs typeface="Times New Roman" panose="02020603050405020304" pitchFamily="18" charset="0"/>
              </a:rPr>
              <a:t>WORLD WAR II GALLERY</a:t>
            </a:r>
          </a:p>
        </p:txBody>
      </p:sp>
      <p:sp>
        <p:nvSpPr>
          <p:cNvPr id="3" name="Subtitle 2">
            <a:extLst>
              <a:ext uri="{FF2B5EF4-FFF2-40B4-BE49-F238E27FC236}">
                <a16:creationId xmlns:a16="http://schemas.microsoft.com/office/drawing/2014/main" id="{FC68B2ED-D108-4239-AFA9-5D41ABCCC33E}"/>
              </a:ext>
            </a:extLst>
          </p:cNvPr>
          <p:cNvSpPr>
            <a:spLocks noGrp="1"/>
          </p:cNvSpPr>
          <p:nvPr>
            <p:ph sz="half" idx="1"/>
          </p:nvPr>
        </p:nvSpPr>
        <p:spPr/>
        <p:txBody>
          <a:bodyPr>
            <a:normAutofit/>
          </a:bodyPr>
          <a:lstStyle/>
          <a:p>
            <a:pPr algn="l"/>
            <a:r>
              <a:rPr lang="en-GB" sz="2000" dirty="0">
                <a:latin typeface="Times New Roman" panose="02020603050405020304" pitchFamily="18" charset="0"/>
                <a:cs typeface="Times New Roman" panose="02020603050405020304" pitchFamily="18" charset="0"/>
              </a:rPr>
              <a:t>Throughout World War II, the relationship amid art and war can be expressed around two key issues. First, art found itself at the centre of an ideological war. Second, during World War II, many artists found themselves in the most tough conditions (in an occupied country, in internment camps, in death camps) and the whole thing are a witness to a influential "urge to create." Such creative instinct can be understood as the expression of self-preservation, a endurance nature in serious times.</a:t>
            </a:r>
          </a:p>
        </p:txBody>
      </p:sp>
      <p:sp>
        <p:nvSpPr>
          <p:cNvPr id="4" name="Content Placeholder 3">
            <a:extLst>
              <a:ext uri="{FF2B5EF4-FFF2-40B4-BE49-F238E27FC236}">
                <a16:creationId xmlns:a16="http://schemas.microsoft.com/office/drawing/2014/main" id="{8622F615-3C55-4416-BB51-C776F15D1C6E}"/>
              </a:ext>
            </a:extLst>
          </p:cNvPr>
          <p:cNvSpPr>
            <a:spLocks noGrp="1"/>
          </p:cNvSpPr>
          <p:nvPr>
            <p:ph sz="half" idx="2"/>
          </p:nvPr>
        </p:nvSpPr>
        <p:spPr/>
        <p:txBody>
          <a:bodyPr/>
          <a:lstStyle/>
          <a:p>
            <a:r>
              <a:rPr lang="en-GB" dirty="0"/>
              <a:t>Painting by: Paul Nash, 1944</a:t>
            </a:r>
          </a:p>
        </p:txBody>
      </p:sp>
      <p:pic>
        <p:nvPicPr>
          <p:cNvPr id="1026" name="Picture 2">
            <a:extLst>
              <a:ext uri="{FF2B5EF4-FFF2-40B4-BE49-F238E27FC236}">
                <a16:creationId xmlns:a16="http://schemas.microsoft.com/office/drawing/2014/main" id="{671E01FB-5C27-4550-B73E-FF5F02855E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9728" y="2354124"/>
            <a:ext cx="3923472" cy="3543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2524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3FBDBDF-918E-48FB-AF11-90408ABAA0C1}"/>
              </a:ext>
            </a:extLst>
          </p:cNvPr>
          <p:cNvSpPr>
            <a:spLocks noGrp="1"/>
          </p:cNvSpPr>
          <p:nvPr>
            <p:ph type="title"/>
          </p:nvPr>
        </p:nvSpPr>
        <p:spPr>
          <a:xfrm>
            <a:off x="838200" y="365126"/>
            <a:ext cx="10515600" cy="933588"/>
          </a:xfrm>
        </p:spPr>
        <p:txBody>
          <a:bodyPr/>
          <a:lstStyle/>
          <a:p>
            <a:r>
              <a:rPr lang="en-GB" dirty="0"/>
              <a:t>THE CITY HAS FALLEN.</a:t>
            </a:r>
          </a:p>
        </p:txBody>
      </p:sp>
      <p:sp>
        <p:nvSpPr>
          <p:cNvPr id="5" name="Content Placeholder 4">
            <a:extLst>
              <a:ext uri="{FF2B5EF4-FFF2-40B4-BE49-F238E27FC236}">
                <a16:creationId xmlns:a16="http://schemas.microsoft.com/office/drawing/2014/main" id="{45C87975-9975-4DBE-916A-D3C2E804A428}"/>
              </a:ext>
            </a:extLst>
          </p:cNvPr>
          <p:cNvSpPr>
            <a:spLocks noGrp="1"/>
          </p:cNvSpPr>
          <p:nvPr>
            <p:ph sz="half" idx="2"/>
          </p:nvPr>
        </p:nvSpPr>
        <p:spPr>
          <a:xfrm>
            <a:off x="5473148" y="1500808"/>
            <a:ext cx="5880652" cy="5357192"/>
          </a:xfrm>
        </p:spPr>
        <p:txBody>
          <a:bodyPr>
            <a:normAutofit/>
          </a:bodyPr>
          <a:lstStyle/>
          <a:p>
            <a:pPr marL="0" indent="0">
              <a:buNone/>
            </a:pPr>
            <a:r>
              <a:rPr lang="en-GB" sz="2000" dirty="0">
                <a:latin typeface="Times New Roman" panose="02020603050405020304" pitchFamily="18" charset="0"/>
                <a:cs typeface="Times New Roman" panose="02020603050405020304" pitchFamily="18" charset="0"/>
              </a:rPr>
              <a:t>Britain was also theme to radical variances throughout the 1930s nonetheless, it did not agonise suppression nor civic conflict as somewhere else, and might enter World War II with a defensible sense of defensive liberty and consensus. Art had correspondingly trailed the unrestricted look at the heart of novelty, nonetheless radical assumption stood by now required. With the outburst of conflict originated authorised credit of art's use as publicity. Though, in Britain, partisan elevation did not comprise the oppression of inventive liberty in overall. </a:t>
            </a:r>
            <a:r>
              <a:rPr lang="en-GB" sz="2200" dirty="0">
                <a:latin typeface="Times New Roman" panose="02020603050405020304" pitchFamily="18" charset="0"/>
                <a:cs typeface="Times New Roman" panose="02020603050405020304" pitchFamily="18" charset="0"/>
              </a:rPr>
              <a:t>The effort ordered was descriptive, non-bombastic, and frequently of excessive peculiarity appreciations to recognised artistes such as Paul Nash, John Piper, Henry Moore, Graham Sutherland and Stanley Spencer.</a:t>
            </a:r>
          </a:p>
          <a:p>
            <a:pPr marL="0" indent="0">
              <a:buNone/>
            </a:pPr>
            <a:r>
              <a:rPr lang="en-GB" sz="2200" dirty="0">
                <a:latin typeface="Times New Roman" panose="02020603050405020304" pitchFamily="18" charset="0"/>
                <a:cs typeface="Times New Roman" panose="02020603050405020304" pitchFamily="18" charset="0"/>
              </a:rPr>
              <a:t>Painting by: Graham Sutherland, 1941</a:t>
            </a:r>
          </a:p>
        </p:txBody>
      </p:sp>
      <p:pic>
        <p:nvPicPr>
          <p:cNvPr id="3" name="Content Placeholder 2">
            <a:extLst>
              <a:ext uri="{FF2B5EF4-FFF2-40B4-BE49-F238E27FC236}">
                <a16:creationId xmlns:a16="http://schemas.microsoft.com/office/drawing/2014/main" id="{0B12AAF5-262F-41E4-B747-43D2C76DBFDD}"/>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500808"/>
            <a:ext cx="4634948" cy="4595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6909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57B6C-1A71-4843-A327-77FFD02B4570}"/>
              </a:ext>
            </a:extLst>
          </p:cNvPr>
          <p:cNvSpPr>
            <a:spLocks noGrp="1"/>
          </p:cNvSpPr>
          <p:nvPr>
            <p:ph type="title"/>
          </p:nvPr>
        </p:nvSpPr>
        <p:spPr>
          <a:xfrm>
            <a:off x="838200" y="365125"/>
            <a:ext cx="10515600" cy="819439"/>
          </a:xfrm>
        </p:spPr>
        <p:txBody>
          <a:bodyPr/>
          <a:lstStyle/>
          <a:p>
            <a:r>
              <a:rPr lang="en-GB" dirty="0"/>
              <a:t>BATTLE OF BRITAIN</a:t>
            </a:r>
          </a:p>
        </p:txBody>
      </p:sp>
      <p:sp>
        <p:nvSpPr>
          <p:cNvPr id="4" name="Content Placeholder 3">
            <a:extLst>
              <a:ext uri="{FF2B5EF4-FFF2-40B4-BE49-F238E27FC236}">
                <a16:creationId xmlns:a16="http://schemas.microsoft.com/office/drawing/2014/main" id="{9088220B-7F1D-499E-8A79-32E980696F84}"/>
              </a:ext>
            </a:extLst>
          </p:cNvPr>
          <p:cNvSpPr>
            <a:spLocks noGrp="1"/>
          </p:cNvSpPr>
          <p:nvPr>
            <p:ph sz="half" idx="2"/>
          </p:nvPr>
        </p:nvSpPr>
        <p:spPr>
          <a:xfrm>
            <a:off x="6172200" y="1184564"/>
            <a:ext cx="5181600" cy="5465618"/>
          </a:xfrm>
        </p:spPr>
        <p:txBody>
          <a:bodyPr>
            <a:normAutofit/>
          </a:bodyPr>
          <a:lstStyle/>
          <a:p>
            <a:pPr marL="0" indent="0">
              <a:buNone/>
            </a:pPr>
            <a:r>
              <a:rPr lang="en-GB" sz="2000" dirty="0">
                <a:latin typeface="Times New Roman" panose="02020603050405020304" pitchFamily="18" charset="0"/>
                <a:cs typeface="Times New Roman" panose="02020603050405020304" pitchFamily="18" charset="0"/>
              </a:rPr>
              <a:t>Through the past, utmost illustrations of warfare portray martial attainments and frequently display important combat divisions. Nevertheless, in the 19th century a “turn” in the graphic illustration of conflict converted to be distinct. Artistes started to display the calamitous features of conflict, rather of its overvalued occasions and characters. The fight of Britain (1941) signify an act of airborne combat among British and German troops.</a:t>
            </a:r>
          </a:p>
          <a:p>
            <a:pPr marL="0" indent="0">
              <a:buNone/>
            </a:pPr>
            <a:r>
              <a:rPr lang="en-GB" sz="2000" dirty="0">
                <a:latin typeface="Times New Roman" panose="02020603050405020304" pitchFamily="18" charset="0"/>
                <a:cs typeface="Times New Roman" panose="02020603050405020304" pitchFamily="18" charset="0"/>
              </a:rPr>
              <a:t>Painting by: Paul Nash 1941</a:t>
            </a:r>
          </a:p>
          <a:p>
            <a:pPr marL="0" indent="0">
              <a:buNone/>
            </a:pPr>
            <a:endParaRPr lang="en-GB" sz="2000" dirty="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8558A3BC-3FFA-4D64-8C53-0B0402241C3A}"/>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07819" y="1184564"/>
            <a:ext cx="5811980" cy="5308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4269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5744D-E50E-4849-8A2A-9D11C4BDFDD2}"/>
              </a:ext>
            </a:extLst>
          </p:cNvPr>
          <p:cNvSpPr>
            <a:spLocks noGrp="1"/>
          </p:cNvSpPr>
          <p:nvPr>
            <p:ph type="title"/>
          </p:nvPr>
        </p:nvSpPr>
        <p:spPr/>
        <p:txBody>
          <a:bodyPr/>
          <a:lstStyle/>
          <a:p>
            <a:r>
              <a:rPr lang="en-GB" dirty="0"/>
              <a:t>ROSIE THE RIVETER</a:t>
            </a:r>
          </a:p>
        </p:txBody>
      </p:sp>
      <p:sp>
        <p:nvSpPr>
          <p:cNvPr id="4" name="Content Placeholder 3">
            <a:extLst>
              <a:ext uri="{FF2B5EF4-FFF2-40B4-BE49-F238E27FC236}">
                <a16:creationId xmlns:a16="http://schemas.microsoft.com/office/drawing/2014/main" id="{063D6C30-C9F3-41AD-A0FD-47398DAE8B61}"/>
              </a:ext>
            </a:extLst>
          </p:cNvPr>
          <p:cNvSpPr>
            <a:spLocks noGrp="1"/>
          </p:cNvSpPr>
          <p:nvPr>
            <p:ph sz="half" idx="2"/>
          </p:nvPr>
        </p:nvSpPr>
        <p:spPr>
          <a:xfrm>
            <a:off x="6172200" y="1825624"/>
            <a:ext cx="5181600" cy="5032375"/>
          </a:xfrm>
        </p:spPr>
        <p:txBody>
          <a:bodyPr>
            <a:normAutofit/>
          </a:bodyPr>
          <a:lstStyle/>
          <a:p>
            <a:pPr marL="0" indent="0">
              <a:buNone/>
            </a:pPr>
            <a:r>
              <a:rPr lang="en-GB" sz="2000" dirty="0">
                <a:latin typeface="Times New Roman" panose="02020603050405020304" pitchFamily="18" charset="0"/>
                <a:cs typeface="Times New Roman" panose="02020603050405020304" pitchFamily="18" charset="0"/>
              </a:rPr>
              <a:t>Rosie the riveter was a cultural image of World War II, signifying the women who toiled in industrial units and shipyards throughout World War II. These women occasionally took completely new jobs substituting the male employees who linked the military. Rosie The riveter is used as a representation of American feminism and women economic benefit.</a:t>
            </a:r>
          </a:p>
          <a:p>
            <a:pPr marL="0" indent="0">
              <a:buNone/>
            </a:pPr>
            <a:r>
              <a:rPr lang="en-GB" sz="2000" dirty="0">
                <a:latin typeface="Times New Roman" panose="02020603050405020304" pitchFamily="18" charset="0"/>
                <a:cs typeface="Times New Roman" panose="02020603050405020304" pitchFamily="18" charset="0"/>
              </a:rPr>
              <a:t>Painting by: Howard R. </a:t>
            </a:r>
            <a:r>
              <a:rPr lang="en-GB" sz="2000" dirty="0" err="1">
                <a:latin typeface="Times New Roman" panose="02020603050405020304" pitchFamily="18" charset="0"/>
                <a:cs typeface="Times New Roman" panose="02020603050405020304" pitchFamily="18" charset="0"/>
              </a:rPr>
              <a:t>Hollem</a:t>
            </a:r>
            <a:endParaRPr lang="en-GB" sz="2000" dirty="0">
              <a:latin typeface="Times New Roman" panose="02020603050405020304" pitchFamily="18" charset="0"/>
              <a:cs typeface="Times New Roman" panose="02020603050405020304" pitchFamily="18" charset="0"/>
            </a:endParaRPr>
          </a:p>
        </p:txBody>
      </p:sp>
      <p:pic>
        <p:nvPicPr>
          <p:cNvPr id="7172" name="Picture 4" descr="Rosie the Riveter">
            <a:extLst>
              <a:ext uri="{FF2B5EF4-FFF2-40B4-BE49-F238E27FC236}">
                <a16:creationId xmlns:a16="http://schemas.microsoft.com/office/drawing/2014/main" id="{41530EB3-4193-4FB6-B3BD-ACFD05388B3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81891" y="1825625"/>
            <a:ext cx="543791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722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879D7-697B-4E42-BA70-9CB872515F17}"/>
              </a:ext>
            </a:extLst>
          </p:cNvPr>
          <p:cNvSpPr>
            <a:spLocks noGrp="1"/>
          </p:cNvSpPr>
          <p:nvPr>
            <p:ph type="title"/>
          </p:nvPr>
        </p:nvSpPr>
        <p:spPr/>
        <p:txBody>
          <a:bodyPr/>
          <a:lstStyle/>
          <a:p>
            <a:r>
              <a:rPr lang="en-GB" dirty="0"/>
              <a:t>ENIGMA MACHINE</a:t>
            </a:r>
          </a:p>
        </p:txBody>
      </p:sp>
      <p:sp>
        <p:nvSpPr>
          <p:cNvPr id="4" name="Content Placeholder 3">
            <a:extLst>
              <a:ext uri="{FF2B5EF4-FFF2-40B4-BE49-F238E27FC236}">
                <a16:creationId xmlns:a16="http://schemas.microsoft.com/office/drawing/2014/main" id="{37E43147-959C-4C69-988C-661AB0B18A1E}"/>
              </a:ext>
            </a:extLst>
          </p:cNvPr>
          <p:cNvSpPr>
            <a:spLocks noGrp="1"/>
          </p:cNvSpPr>
          <p:nvPr>
            <p:ph sz="half" idx="2"/>
          </p:nvPr>
        </p:nvSpPr>
        <p:spPr>
          <a:xfrm>
            <a:off x="6172200" y="1392382"/>
            <a:ext cx="5181600" cy="5465618"/>
          </a:xfrm>
        </p:spPr>
        <p:txBody>
          <a:bodyPr>
            <a:normAutofit/>
          </a:bodyPr>
          <a:lstStyle/>
          <a:p>
            <a:r>
              <a:rPr lang="en-GB" sz="2000" dirty="0">
                <a:latin typeface="Times New Roman" panose="02020603050405020304" pitchFamily="18" charset="0"/>
                <a:cs typeface="Times New Roman" panose="02020603050405020304" pitchFamily="18" charset="0"/>
              </a:rPr>
              <a:t>This was a cipher appliance used to code  and encode top-secret communications. More accurately, Enigma was a family of related electro-mechanical </a:t>
            </a:r>
            <a:r>
              <a:rPr lang="en-GB" sz="2000" dirty="0">
                <a:latin typeface="Times New Roman" panose="02020603050405020304" pitchFamily="18" charset="0"/>
                <a:cs typeface="Times New Roman" panose="02020603050405020304" pitchFamily="18" charset="0"/>
                <a:hlinkClick r:id="rId2" tooltip="Rotor machine">
                  <a:extLst>
                    <a:ext uri="{A12FA001-AC4F-418D-AE19-62706E023703}">
                      <ahyp:hlinkClr xmlns:ahyp="http://schemas.microsoft.com/office/drawing/2018/hyperlinkcolor" val="tx"/>
                    </a:ext>
                  </a:extLst>
                </a:hlinkClick>
              </a:rPr>
              <a:t>rotor machines</a:t>
            </a:r>
            <a:r>
              <a:rPr lang="en-GB" sz="2000" dirty="0">
                <a:latin typeface="Times New Roman" panose="02020603050405020304" pitchFamily="18" charset="0"/>
                <a:cs typeface="Times New Roman" panose="02020603050405020304" pitchFamily="18" charset="0"/>
              </a:rPr>
              <a:t>, as well as a variety of diverse replicas. The Enigma was used commercially since the early 1920s on, and was similarly acknowledged by the military and legislative facilities of a number of nations—supreme remarkably by </a:t>
            </a:r>
            <a:r>
              <a:rPr lang="en-GB" sz="2000" dirty="0">
                <a:latin typeface="Times New Roman" panose="02020603050405020304" pitchFamily="18" charset="0"/>
                <a:cs typeface="Times New Roman" panose="02020603050405020304" pitchFamily="18" charset="0"/>
                <a:hlinkClick r:id="rId3" tooltip="Nazi Germany">
                  <a:extLst>
                    <a:ext uri="{A12FA001-AC4F-418D-AE19-62706E023703}">
                      <ahyp:hlinkClr xmlns:ahyp="http://schemas.microsoft.com/office/drawing/2018/hyperlinkcolor" val="tx"/>
                    </a:ext>
                  </a:extLst>
                </a:hlinkClick>
              </a:rPr>
              <a:t>Nazi Germany</a:t>
            </a:r>
            <a:r>
              <a:rPr lang="en-GB" sz="2000" dirty="0">
                <a:latin typeface="Times New Roman" panose="02020603050405020304" pitchFamily="18" charset="0"/>
                <a:cs typeface="Times New Roman" panose="02020603050405020304" pitchFamily="18" charset="0"/>
              </a:rPr>
              <a:t> earlier and throughout </a:t>
            </a:r>
            <a:r>
              <a:rPr lang="en-GB" sz="2000" dirty="0">
                <a:latin typeface="Times New Roman" panose="02020603050405020304" pitchFamily="18" charset="0"/>
                <a:cs typeface="Times New Roman" panose="02020603050405020304" pitchFamily="18" charset="0"/>
                <a:hlinkClick r:id="rId4" tooltip="World War II">
                  <a:extLst>
                    <a:ext uri="{A12FA001-AC4F-418D-AE19-62706E023703}">
                      <ahyp:hlinkClr xmlns:ahyp="http://schemas.microsoft.com/office/drawing/2018/hyperlinkcolor" val="tx"/>
                    </a:ext>
                  </a:extLst>
                </a:hlinkClick>
              </a:rPr>
              <a:t>World War II</a:t>
            </a:r>
            <a:r>
              <a:rPr lang="en-GB" sz="2000" dirty="0">
                <a:latin typeface="Times New Roman" panose="02020603050405020304" pitchFamily="18" charset="0"/>
                <a:cs typeface="Times New Roman" panose="02020603050405020304" pitchFamily="18" charset="0"/>
              </a:rPr>
              <a:t>. The German soldierly model, the </a:t>
            </a:r>
            <a:r>
              <a:rPr lang="en-GB" sz="2000" b="1" dirty="0">
                <a:latin typeface="Times New Roman" panose="02020603050405020304" pitchFamily="18" charset="0"/>
                <a:cs typeface="Times New Roman" panose="02020603050405020304" pitchFamily="18" charset="0"/>
                <a:hlinkClick r:id="rId5" tooltip="Wehrmacht">
                  <a:extLst>
                    <a:ext uri="{A12FA001-AC4F-418D-AE19-62706E023703}">
                      <ahyp:hlinkClr xmlns:ahyp="http://schemas.microsoft.com/office/drawing/2018/hyperlinkcolor" val="tx"/>
                    </a:ext>
                  </a:extLst>
                </a:hlinkClick>
              </a:rPr>
              <a:t>Wehrmacht</a:t>
            </a:r>
            <a:r>
              <a:rPr lang="en-GB" sz="2000" b="1" dirty="0">
                <a:latin typeface="Times New Roman" panose="02020603050405020304" pitchFamily="18" charset="0"/>
                <a:cs typeface="Times New Roman" panose="02020603050405020304" pitchFamily="18" charset="0"/>
              </a:rPr>
              <a:t> Enigma</a:t>
            </a:r>
            <a:r>
              <a:rPr lang="en-GB" sz="2000" dirty="0">
                <a:latin typeface="Times New Roman" panose="02020603050405020304" pitchFamily="18" charset="0"/>
                <a:cs typeface="Times New Roman" panose="02020603050405020304" pitchFamily="18" charset="0"/>
              </a:rPr>
              <a:t>, is the form utmost normally debated.</a:t>
            </a:r>
          </a:p>
          <a:p>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Painting by: Artistic Panda</a:t>
            </a:r>
          </a:p>
        </p:txBody>
      </p:sp>
      <p:pic>
        <p:nvPicPr>
          <p:cNvPr id="8194" name="Picture 2" descr="The plugboard, keyboard, lamps, and finger-wheels of the rotors emerging from the inner lid of a three-rotor German military Enigma machine">
            <a:extLst>
              <a:ext uri="{FF2B5EF4-FFF2-40B4-BE49-F238E27FC236}">
                <a16:creationId xmlns:a16="http://schemas.microsoft.com/office/drawing/2014/main" id="{2FAC8BB3-FE80-4564-8A05-0F2BD420409A}"/>
              </a:ext>
            </a:extLst>
          </p:cNvPr>
          <p:cNvPicPr>
            <a:picLocks noGrp="1" noChangeAspect="1" noChangeArrowheads="1"/>
          </p:cNvPicPr>
          <p:nvPr>
            <p:ph sz="half" idx="1"/>
          </p:nvPr>
        </p:nvPicPr>
        <p:blipFill>
          <a:blip r:embed="rId6">
            <a:extLst>
              <a:ext uri="{28A0092B-C50C-407E-A947-70E740481C1C}">
                <a14:useLocalDpi xmlns:a14="http://schemas.microsoft.com/office/drawing/2010/main" val="0"/>
              </a:ext>
            </a:extLst>
          </a:blip>
          <a:srcRect/>
          <a:stretch>
            <a:fillRect/>
          </a:stretch>
        </p:blipFill>
        <p:spPr bwMode="auto">
          <a:xfrm>
            <a:off x="838200" y="1825625"/>
            <a:ext cx="4786747" cy="4512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5254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335D-9133-4B76-AA08-2E19C264291D}"/>
              </a:ext>
            </a:extLst>
          </p:cNvPr>
          <p:cNvSpPr>
            <a:spLocks noGrp="1"/>
          </p:cNvSpPr>
          <p:nvPr>
            <p:ph type="title"/>
          </p:nvPr>
        </p:nvSpPr>
        <p:spPr>
          <a:xfrm>
            <a:off x="762001" y="154131"/>
            <a:ext cx="10515600" cy="653184"/>
          </a:xfrm>
        </p:spPr>
        <p:txBody>
          <a:bodyPr>
            <a:normAutofit fontScale="90000"/>
          </a:bodyPr>
          <a:lstStyle/>
          <a:p>
            <a:r>
              <a:rPr lang="en-GB" dirty="0"/>
              <a:t>DEFENDERS OF THE BREST FORTRESS</a:t>
            </a:r>
          </a:p>
        </p:txBody>
      </p:sp>
      <p:pic>
        <p:nvPicPr>
          <p:cNvPr id="6" name="Content Placeholder 5">
            <a:extLst>
              <a:ext uri="{FF2B5EF4-FFF2-40B4-BE49-F238E27FC236}">
                <a16:creationId xmlns:a16="http://schemas.microsoft.com/office/drawing/2014/main" id="{85EB448A-DE5E-49E0-8744-BC9314A93E2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 y="1018310"/>
            <a:ext cx="6019800" cy="5032375"/>
          </a:xfrm>
        </p:spPr>
      </p:pic>
      <p:sp>
        <p:nvSpPr>
          <p:cNvPr id="4" name="Content Placeholder 3">
            <a:extLst>
              <a:ext uri="{FF2B5EF4-FFF2-40B4-BE49-F238E27FC236}">
                <a16:creationId xmlns:a16="http://schemas.microsoft.com/office/drawing/2014/main" id="{B26A9A01-B82B-425A-9CA8-556E6644C66E}"/>
              </a:ext>
            </a:extLst>
          </p:cNvPr>
          <p:cNvSpPr>
            <a:spLocks noGrp="1"/>
          </p:cNvSpPr>
          <p:nvPr>
            <p:ph sz="half" idx="2"/>
          </p:nvPr>
        </p:nvSpPr>
        <p:spPr>
          <a:xfrm>
            <a:off x="6172200" y="1018310"/>
            <a:ext cx="5181600" cy="5839689"/>
          </a:xfrm>
        </p:spPr>
        <p:txBody>
          <a:bodyPr/>
          <a:lstStyle/>
          <a:p>
            <a:r>
              <a:rPr lang="en-GB" dirty="0"/>
              <a:t>The </a:t>
            </a:r>
            <a:r>
              <a:rPr lang="en-GB" dirty="0" err="1"/>
              <a:t>brest</a:t>
            </a:r>
            <a:r>
              <a:rPr lang="en-GB" dirty="0"/>
              <a:t> fortress was the soviet place to look at the </a:t>
            </a:r>
            <a:r>
              <a:rPr lang="en-GB" dirty="0" err="1"/>
              <a:t>german</a:t>
            </a:r>
            <a:r>
              <a:rPr lang="en-GB" dirty="0"/>
              <a:t> incursion on 22 June 1941. it was soon enclosed and left overdue in the back by the proceeding opponent. Pockets of resistance unrelenting existed till late July.</a:t>
            </a:r>
          </a:p>
          <a:p>
            <a:pPr marL="0" indent="0">
              <a:buNone/>
            </a:pPr>
            <a:r>
              <a:rPr lang="en-GB" dirty="0"/>
              <a:t>Painting by: </a:t>
            </a:r>
            <a:r>
              <a:rPr lang="en-GB" dirty="0" err="1"/>
              <a:t>Ignatovich</a:t>
            </a:r>
            <a:r>
              <a:rPr lang="en-GB" dirty="0"/>
              <a:t> O</a:t>
            </a:r>
          </a:p>
        </p:txBody>
      </p:sp>
    </p:spTree>
    <p:extLst>
      <p:ext uri="{BB962C8B-B14F-4D97-AF65-F5344CB8AC3E}">
        <p14:creationId xmlns:p14="http://schemas.microsoft.com/office/powerpoint/2010/main" val="10585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639FE-D98A-49AF-B4A2-C385A69AD049}"/>
              </a:ext>
            </a:extLst>
          </p:cNvPr>
          <p:cNvSpPr>
            <a:spLocks noGrp="1"/>
          </p:cNvSpPr>
          <p:nvPr>
            <p:ph type="title"/>
          </p:nvPr>
        </p:nvSpPr>
        <p:spPr/>
        <p:txBody>
          <a:bodyPr/>
          <a:lstStyle/>
          <a:p>
            <a:r>
              <a:rPr lang="en-GB" dirty="0"/>
              <a:t>FAREWELL OF SLAVIANKA</a:t>
            </a:r>
          </a:p>
        </p:txBody>
      </p:sp>
      <p:pic>
        <p:nvPicPr>
          <p:cNvPr id="6" name="Content Placeholder 5">
            <a:extLst>
              <a:ext uri="{FF2B5EF4-FFF2-40B4-BE49-F238E27FC236}">
                <a16:creationId xmlns:a16="http://schemas.microsoft.com/office/drawing/2014/main" id="{0A536C86-6156-4656-A1DD-340DEA3EF55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7819" y="1264443"/>
            <a:ext cx="5811982" cy="4329113"/>
          </a:xfrm>
        </p:spPr>
      </p:pic>
      <p:sp>
        <p:nvSpPr>
          <p:cNvPr id="4" name="Content Placeholder 3">
            <a:extLst>
              <a:ext uri="{FF2B5EF4-FFF2-40B4-BE49-F238E27FC236}">
                <a16:creationId xmlns:a16="http://schemas.microsoft.com/office/drawing/2014/main" id="{7C5BC694-8E8B-4461-839B-C8AE4BB91074}"/>
              </a:ext>
            </a:extLst>
          </p:cNvPr>
          <p:cNvSpPr>
            <a:spLocks noGrp="1"/>
          </p:cNvSpPr>
          <p:nvPr>
            <p:ph sz="half" idx="2"/>
          </p:nvPr>
        </p:nvSpPr>
        <p:spPr>
          <a:xfrm>
            <a:off x="6096000" y="1264442"/>
            <a:ext cx="5181600" cy="4886975"/>
          </a:xfrm>
        </p:spPr>
        <p:txBody>
          <a:bodyPr>
            <a:normAutofit lnSpcReduction="10000"/>
          </a:bodyPr>
          <a:lstStyle/>
          <a:p>
            <a:pPr marL="0" indent="0">
              <a:buNone/>
            </a:pPr>
            <a:r>
              <a:rPr lang="en-GB" dirty="0"/>
              <a:t>The Russian patriotic march, Farewell of </a:t>
            </a:r>
            <a:r>
              <a:rPr lang="en-GB" dirty="0" err="1"/>
              <a:t>Slavianka</a:t>
            </a:r>
            <a:r>
              <a:rPr lang="en-GB" dirty="0"/>
              <a:t> was inscribed in respect to females going to warfare with their partners to war. The rally was very prevalent equally in the Russian Empire, Soviet Union and is still the most preferred soldierly rally in contemporary Russia.</a:t>
            </a:r>
          </a:p>
          <a:p>
            <a:endParaRPr lang="en-GB" dirty="0"/>
          </a:p>
          <a:p>
            <a:pPr marL="0" indent="0">
              <a:buNone/>
            </a:pPr>
            <a:r>
              <a:rPr lang="en-GB" dirty="0"/>
              <a:t>Painting by: Konstantin </a:t>
            </a:r>
            <a:r>
              <a:rPr lang="en-GB" dirty="0" err="1"/>
              <a:t>Vasilyev</a:t>
            </a:r>
            <a:r>
              <a:rPr lang="en-GB" dirty="0"/>
              <a:t>, 1974</a:t>
            </a:r>
          </a:p>
        </p:txBody>
      </p:sp>
    </p:spTree>
    <p:extLst>
      <p:ext uri="{BB962C8B-B14F-4D97-AF65-F5344CB8AC3E}">
        <p14:creationId xmlns:p14="http://schemas.microsoft.com/office/powerpoint/2010/main" val="3298684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0C37C-5F38-419F-AC2D-F254B12D672E}"/>
              </a:ext>
            </a:extLst>
          </p:cNvPr>
          <p:cNvSpPr>
            <a:spLocks noGrp="1"/>
          </p:cNvSpPr>
          <p:nvPr>
            <p:ph type="title"/>
          </p:nvPr>
        </p:nvSpPr>
        <p:spPr/>
        <p:txBody>
          <a:bodyPr/>
          <a:lstStyle/>
          <a:p>
            <a:r>
              <a:rPr lang="en-GB" i="1" dirty="0"/>
              <a:t>Natasha </a:t>
            </a:r>
            <a:r>
              <a:rPr lang="en-GB" i="1" dirty="0" err="1"/>
              <a:t>Kachuevskaya</a:t>
            </a:r>
            <a:endParaRPr lang="en-GB" dirty="0"/>
          </a:p>
        </p:txBody>
      </p:sp>
      <p:pic>
        <p:nvPicPr>
          <p:cNvPr id="6" name="Content Placeholder 5">
            <a:extLst>
              <a:ext uri="{FF2B5EF4-FFF2-40B4-BE49-F238E27FC236}">
                <a16:creationId xmlns:a16="http://schemas.microsoft.com/office/drawing/2014/main" id="{8C5BF401-EFE2-4AB1-A4B9-457DC33E074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07571" y="1825625"/>
            <a:ext cx="4442857" cy="4351338"/>
          </a:xfrm>
        </p:spPr>
      </p:pic>
      <p:sp>
        <p:nvSpPr>
          <p:cNvPr id="4" name="Content Placeholder 3">
            <a:extLst>
              <a:ext uri="{FF2B5EF4-FFF2-40B4-BE49-F238E27FC236}">
                <a16:creationId xmlns:a16="http://schemas.microsoft.com/office/drawing/2014/main" id="{2EEEEC8D-720C-44F2-A90C-1BFD191A1117}"/>
              </a:ext>
            </a:extLst>
          </p:cNvPr>
          <p:cNvSpPr>
            <a:spLocks noGrp="1"/>
          </p:cNvSpPr>
          <p:nvPr>
            <p:ph sz="half" idx="2"/>
          </p:nvPr>
        </p:nvSpPr>
        <p:spPr/>
        <p:txBody>
          <a:bodyPr>
            <a:normAutofit lnSpcReduction="10000"/>
          </a:bodyPr>
          <a:lstStyle/>
          <a:p>
            <a:pPr marL="0" indent="0">
              <a:buNone/>
            </a:pPr>
            <a:r>
              <a:rPr lang="en-GB" dirty="0"/>
              <a:t>Natasha was a red Army heroine.  Throughout the Fight of Stalingrad nurse Natalya </a:t>
            </a:r>
            <a:r>
              <a:rPr lang="en-GB" dirty="0" err="1"/>
              <a:t>Kachuevskaya</a:t>
            </a:r>
            <a:r>
              <a:rPr lang="en-GB" dirty="0"/>
              <a:t> protected 20 injured Red Army militaries by single-handedly fighting proceeding opponent groups. Out of ammo, she raged herself and the rival up with the latter grenade.</a:t>
            </a:r>
          </a:p>
          <a:p>
            <a:pPr marL="0" indent="0">
              <a:buNone/>
            </a:pPr>
            <a:r>
              <a:rPr lang="en-GB" dirty="0"/>
              <a:t>Painting by: Irina </a:t>
            </a:r>
            <a:r>
              <a:rPr lang="en-GB" dirty="0" err="1"/>
              <a:t>Baldina</a:t>
            </a:r>
            <a:r>
              <a:rPr lang="en-GB" dirty="0"/>
              <a:t>, 1984</a:t>
            </a:r>
          </a:p>
        </p:txBody>
      </p:sp>
    </p:spTree>
    <p:extLst>
      <p:ext uri="{BB962C8B-B14F-4D97-AF65-F5344CB8AC3E}">
        <p14:creationId xmlns:p14="http://schemas.microsoft.com/office/powerpoint/2010/main" val="91949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F7AF2-9280-4BFC-9573-990EBB8B45E9}"/>
              </a:ext>
            </a:extLst>
          </p:cNvPr>
          <p:cNvSpPr>
            <a:spLocks noGrp="1"/>
          </p:cNvSpPr>
          <p:nvPr>
            <p:ph type="title"/>
          </p:nvPr>
        </p:nvSpPr>
        <p:spPr/>
        <p:txBody>
          <a:bodyPr/>
          <a:lstStyle/>
          <a:p>
            <a:r>
              <a:rPr lang="en-GB" dirty="0"/>
              <a:t>THE STORM OF SAPUN RIDGE</a:t>
            </a:r>
          </a:p>
        </p:txBody>
      </p:sp>
      <p:pic>
        <p:nvPicPr>
          <p:cNvPr id="6" name="Content Placeholder 5">
            <a:extLst>
              <a:ext uri="{FF2B5EF4-FFF2-40B4-BE49-F238E27FC236}">
                <a16:creationId xmlns:a16="http://schemas.microsoft.com/office/drawing/2014/main" id="{5ED11DBE-67DF-4710-BF0E-081F381C4EE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47364" y="1825625"/>
            <a:ext cx="5163271" cy="4058340"/>
          </a:xfrm>
        </p:spPr>
      </p:pic>
      <p:sp>
        <p:nvSpPr>
          <p:cNvPr id="4" name="Content Placeholder 3">
            <a:extLst>
              <a:ext uri="{FF2B5EF4-FFF2-40B4-BE49-F238E27FC236}">
                <a16:creationId xmlns:a16="http://schemas.microsoft.com/office/drawing/2014/main" id="{FD64D58D-DA7B-4FB7-BE2A-B758E2DB45D2}"/>
              </a:ext>
            </a:extLst>
          </p:cNvPr>
          <p:cNvSpPr>
            <a:spLocks noGrp="1"/>
          </p:cNvSpPr>
          <p:nvPr>
            <p:ph sz="half" idx="2"/>
          </p:nvPr>
        </p:nvSpPr>
        <p:spPr/>
        <p:txBody>
          <a:bodyPr>
            <a:normAutofit fontScale="92500"/>
          </a:bodyPr>
          <a:lstStyle/>
          <a:p>
            <a:pPr marL="0" indent="0">
              <a:buNone/>
            </a:pPr>
            <a:r>
              <a:rPr lang="en-GB" dirty="0" err="1"/>
              <a:t>Sapun</a:t>
            </a:r>
            <a:r>
              <a:rPr lang="en-GB" dirty="0"/>
              <a:t> Ridge was a well-fortified German security place throughout the Soviet deliverance of Sevastopol in May 1944. It required lots of time and abundant gore for the Red Army to take it. After losing this key point the Germans soon lost the entire metropolitan.</a:t>
            </a:r>
          </a:p>
          <a:p>
            <a:pPr marL="0" indent="0">
              <a:buNone/>
            </a:pPr>
            <a:endParaRPr lang="en-GB" dirty="0"/>
          </a:p>
          <a:p>
            <a:pPr marL="0" indent="0">
              <a:buNone/>
            </a:pPr>
            <a:r>
              <a:rPr lang="en-GB" dirty="0"/>
              <a:t>Painting by: Alexander </a:t>
            </a:r>
            <a:r>
              <a:rPr lang="en-GB" dirty="0" err="1"/>
              <a:t>Krasavin</a:t>
            </a:r>
            <a:r>
              <a:rPr lang="en-GB" dirty="0"/>
              <a:t>, 1958</a:t>
            </a:r>
          </a:p>
        </p:txBody>
      </p:sp>
    </p:spTree>
    <p:extLst>
      <p:ext uri="{BB962C8B-B14F-4D97-AF65-F5344CB8AC3E}">
        <p14:creationId xmlns:p14="http://schemas.microsoft.com/office/powerpoint/2010/main" val="2148914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8220D-0E8B-4CE3-9A9A-FC4C8D527F16}"/>
              </a:ext>
            </a:extLst>
          </p:cNvPr>
          <p:cNvSpPr>
            <a:spLocks noGrp="1"/>
          </p:cNvSpPr>
          <p:nvPr>
            <p:ph type="title"/>
          </p:nvPr>
        </p:nvSpPr>
        <p:spPr>
          <a:xfrm>
            <a:off x="838200" y="365126"/>
            <a:ext cx="10515600" cy="920336"/>
          </a:xfrm>
        </p:spPr>
        <p:txBody>
          <a:bodyPr>
            <a:normAutofit/>
          </a:bodyPr>
          <a:lstStyle/>
          <a:p>
            <a:r>
              <a:rPr lang="en-GB" sz="2400" dirty="0">
                <a:latin typeface="Times New Roman" panose="02020603050405020304" pitchFamily="18" charset="0"/>
                <a:cs typeface="Times New Roman" panose="02020603050405020304" pitchFamily="18" charset="0"/>
              </a:rPr>
              <a:t>ART IN NAZI GRMANY: THE WORKER AND THE KOLKHOZ WOMAN</a:t>
            </a:r>
          </a:p>
        </p:txBody>
      </p:sp>
      <p:pic>
        <p:nvPicPr>
          <p:cNvPr id="4098" name="Picture 2">
            <a:extLst>
              <a:ext uri="{FF2B5EF4-FFF2-40B4-BE49-F238E27FC236}">
                <a16:creationId xmlns:a16="http://schemas.microsoft.com/office/drawing/2014/main" id="{6A907616-D290-4187-A0AA-43DBF9767A23}"/>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728870" y="1410890"/>
            <a:ext cx="4545495" cy="403621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FAC1D3C-7CF3-4C09-9838-9AC435E8D7AA}"/>
              </a:ext>
            </a:extLst>
          </p:cNvPr>
          <p:cNvSpPr>
            <a:spLocks noGrp="1"/>
          </p:cNvSpPr>
          <p:nvPr>
            <p:ph sz="half" idx="2"/>
          </p:nvPr>
        </p:nvSpPr>
        <p:spPr>
          <a:xfrm>
            <a:off x="5274365" y="1410890"/>
            <a:ext cx="6079435" cy="4351338"/>
          </a:xfrm>
        </p:spPr>
        <p:txBody>
          <a:bodyPr>
            <a:normAutofit fontScale="55000" lnSpcReduction="20000"/>
          </a:bodyPr>
          <a:lstStyle/>
          <a:p>
            <a:pPr marL="0" indent="0">
              <a:buNone/>
            </a:pPr>
            <a:r>
              <a:rPr lang="en-GB" dirty="0"/>
              <a:t>In 1937 in Munich, two concurrent proceedings established the Nazis’ opinions around art. One demonstration showed art that ought to be eradicated, though the additional endorsed, by difference, the authorised artistic.</a:t>
            </a:r>
          </a:p>
          <a:p>
            <a:pPr marL="0" indent="0">
              <a:buNone/>
            </a:pPr>
            <a:r>
              <a:rPr lang="en-GB" dirty="0"/>
              <a:t>In Europe, additional authoritarian systems accepted a comparable posture on art and heartened or enforced a certified artistic, which was a method of Practicality. At this time Pragmatism denotes to a representative, imitative panache, and not to an art destitute of idealism. Such flair was fastened in a respected custom – prevalent, cheap to comprehend, and therefore applied to publicity aims.</a:t>
            </a:r>
          </a:p>
          <a:p>
            <a:pPr marL="0" indent="0">
              <a:buNone/>
            </a:pPr>
            <a:r>
              <a:rPr lang="en-GB" dirty="0"/>
              <a:t>It stood distinct in Stalin’s Soviet Union, anywhere assortment in the fine art stood prohibited and “Socialist Realism” was introduced as the certified flair. Contemporary art was barred as being debauched, conformist and elitist. The comparison of sculptures placed by national pavilions during the 1937 Global Display in Paris is skimpy. The exposition was conquered by the hostility amid Germany and the Soviet Union, through their striking rotundas fronting each other. On one side, Josef </a:t>
            </a:r>
            <a:r>
              <a:rPr lang="en-GB" dirty="0" err="1"/>
              <a:t>Thorak’s</a:t>
            </a:r>
            <a:r>
              <a:rPr lang="en-GB" dirty="0"/>
              <a:t> statues were exhibited by the German rotunda’s entry. And on the other, Vera </a:t>
            </a:r>
            <a:r>
              <a:rPr lang="en-GB" dirty="0" err="1"/>
              <a:t>Mukhina’s</a:t>
            </a:r>
            <a:r>
              <a:rPr lang="en-GB" dirty="0"/>
              <a:t> statue, </a:t>
            </a:r>
            <a:r>
              <a:rPr lang="en-GB" i="1" dirty="0"/>
              <a:t>Worker and Kolkhoz Woman</a:t>
            </a:r>
            <a:r>
              <a:rPr lang="en-GB" dirty="0"/>
              <a:t>, was positioned on top of the Soviet pavilion.</a:t>
            </a:r>
          </a:p>
          <a:p>
            <a:pPr marL="0" indent="0">
              <a:buNone/>
            </a:pPr>
            <a:endParaRPr lang="en-GB" dirty="0"/>
          </a:p>
          <a:p>
            <a:pPr marL="0" indent="0">
              <a:buNone/>
            </a:pPr>
            <a:r>
              <a:rPr lang="en-GB" dirty="0"/>
              <a:t>Sculpture By: vera </a:t>
            </a:r>
            <a:r>
              <a:rPr lang="en-GB" dirty="0" err="1"/>
              <a:t>Mukhina</a:t>
            </a:r>
            <a:r>
              <a:rPr lang="en-GB" dirty="0"/>
              <a:t>, 1937</a:t>
            </a:r>
          </a:p>
          <a:p>
            <a:pPr marL="0" indent="0">
              <a:buNone/>
            </a:pPr>
            <a:endParaRPr lang="en-GB" dirty="0"/>
          </a:p>
        </p:txBody>
      </p:sp>
    </p:spTree>
    <p:extLst>
      <p:ext uri="{BB962C8B-B14F-4D97-AF65-F5344CB8AC3E}">
        <p14:creationId xmlns:p14="http://schemas.microsoft.com/office/powerpoint/2010/main" val="139349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8C7829C-6833-4C5B-8F7C-C99DB283DF03}"/>
              </a:ext>
            </a:extLst>
          </p:cNvPr>
          <p:cNvSpPr>
            <a:spLocks noGrp="1"/>
          </p:cNvSpPr>
          <p:nvPr>
            <p:ph type="title"/>
          </p:nvPr>
        </p:nvSpPr>
        <p:spPr/>
        <p:txBody>
          <a:bodyPr>
            <a:normAutofit/>
          </a:bodyPr>
          <a:lstStyle/>
          <a:p>
            <a:r>
              <a:rPr lang="en-GB" sz="4000" dirty="0">
                <a:latin typeface="Times New Roman" panose="02020603050405020304" pitchFamily="18" charset="0"/>
                <a:cs typeface="Times New Roman" panose="02020603050405020304" pitchFamily="18" charset="0"/>
              </a:rPr>
              <a:t>REFERENCES</a:t>
            </a:r>
          </a:p>
        </p:txBody>
      </p:sp>
      <p:sp>
        <p:nvSpPr>
          <p:cNvPr id="6" name="Content Placeholder 5">
            <a:extLst>
              <a:ext uri="{FF2B5EF4-FFF2-40B4-BE49-F238E27FC236}">
                <a16:creationId xmlns:a16="http://schemas.microsoft.com/office/drawing/2014/main" id="{05A9DF60-39B3-4874-BB33-21C4091C1946}"/>
              </a:ext>
            </a:extLst>
          </p:cNvPr>
          <p:cNvSpPr>
            <a:spLocks noGrp="1"/>
          </p:cNvSpPr>
          <p:nvPr>
            <p:ph idx="1"/>
          </p:nvPr>
        </p:nvSpPr>
        <p:spPr/>
        <p:txBody>
          <a:bodyPr>
            <a:normAutofit/>
          </a:bodyPr>
          <a:lstStyle/>
          <a:p>
            <a:pPr marL="0" indent="0" algn="ctr">
              <a:buNone/>
            </a:pPr>
            <a:r>
              <a:rPr lang="en-GB" sz="2000" dirty="0">
                <a:latin typeface="Times New Roman" panose="02020603050405020304" pitchFamily="18" charset="0"/>
                <a:cs typeface="Times New Roman" panose="02020603050405020304" pitchFamily="18" charset="0"/>
              </a:rPr>
              <a:t>Simpson, E. (Ed.). (1997). </a:t>
            </a:r>
            <a:r>
              <a:rPr lang="en-GB" sz="2000" i="1" dirty="0">
                <a:latin typeface="Times New Roman" panose="02020603050405020304" pitchFamily="18" charset="0"/>
                <a:cs typeface="Times New Roman" panose="02020603050405020304" pitchFamily="18" charset="0"/>
              </a:rPr>
              <a:t>The spoils of war: World War II and its aftermath: the loss, reappearance, and recovery of cultural property</a:t>
            </a:r>
            <a:r>
              <a:rPr lang="en-GB" sz="2000" dirty="0">
                <a:latin typeface="Times New Roman" panose="02020603050405020304" pitchFamily="18" charset="0"/>
                <a:cs typeface="Times New Roman" panose="02020603050405020304" pitchFamily="18" charset="0"/>
              </a:rPr>
              <a:t> (pp. 272-311). New York: Harry N. Abrams.</a:t>
            </a:r>
          </a:p>
          <a:p>
            <a:pPr marL="0" indent="0" algn="ctr">
              <a:buNone/>
            </a:pPr>
            <a:r>
              <a:rPr lang="en-GB" sz="2000" dirty="0">
                <a:latin typeface="Times New Roman" panose="02020603050405020304" pitchFamily="18" charset="0"/>
                <a:cs typeface="Times New Roman" panose="02020603050405020304" pitchFamily="18" charset="0"/>
              </a:rPr>
              <a:t>Stansky, P., &amp; Abrahams, W. (1994). </a:t>
            </a:r>
            <a:r>
              <a:rPr lang="en-GB" sz="2000" i="1" dirty="0">
                <a:latin typeface="Times New Roman" panose="02020603050405020304" pitchFamily="18" charset="0"/>
                <a:cs typeface="Times New Roman" panose="02020603050405020304" pitchFamily="18" charset="0"/>
              </a:rPr>
              <a:t>London's burning: life, death and art in the Second World War</a:t>
            </a:r>
            <a:r>
              <a:rPr lang="en-GB" sz="2000" dirty="0">
                <a:latin typeface="Times New Roman" panose="02020603050405020304" pitchFamily="18" charset="0"/>
                <a:cs typeface="Times New Roman" panose="02020603050405020304" pitchFamily="18" charset="0"/>
              </a:rPr>
              <a:t> (p. 71). London: Constable.</a:t>
            </a:r>
          </a:p>
          <a:p>
            <a:pPr marL="0" indent="0" algn="ctr">
              <a:buNone/>
            </a:pPr>
            <a:r>
              <a:rPr lang="en-GB" sz="2000" dirty="0">
                <a:latin typeface="Times New Roman" panose="02020603050405020304" pitchFamily="18" charset="0"/>
                <a:cs typeface="Times New Roman" panose="02020603050405020304" pitchFamily="18" charset="0"/>
              </a:rPr>
              <a:t>Stein, J. P. (1977). The monetary appreciation of paintings. </a:t>
            </a:r>
            <a:r>
              <a:rPr lang="en-GB" sz="2000" i="1" dirty="0">
                <a:latin typeface="Times New Roman" panose="02020603050405020304" pitchFamily="18" charset="0"/>
                <a:cs typeface="Times New Roman" panose="02020603050405020304" pitchFamily="18" charset="0"/>
              </a:rPr>
              <a:t>Journal of political Economy</a:t>
            </a:r>
            <a:r>
              <a:rPr lang="en-GB" sz="2000" dirty="0">
                <a:latin typeface="Times New Roman" panose="02020603050405020304" pitchFamily="18" charset="0"/>
                <a:cs typeface="Times New Roman" panose="02020603050405020304" pitchFamily="18" charset="0"/>
              </a:rPr>
              <a:t>, </a:t>
            </a:r>
            <a:r>
              <a:rPr lang="en-GB" sz="2000" i="1" dirty="0">
                <a:latin typeface="Times New Roman" panose="02020603050405020304" pitchFamily="18" charset="0"/>
                <a:cs typeface="Times New Roman" panose="02020603050405020304" pitchFamily="18" charset="0"/>
              </a:rPr>
              <a:t>85</a:t>
            </a:r>
            <a:r>
              <a:rPr lang="en-GB" sz="2000" dirty="0">
                <a:latin typeface="Times New Roman" panose="02020603050405020304" pitchFamily="18" charset="0"/>
                <a:cs typeface="Times New Roman" panose="02020603050405020304" pitchFamily="18" charset="0"/>
              </a:rPr>
              <a:t>(5), 1021-1035.</a:t>
            </a:r>
          </a:p>
          <a:p>
            <a:pPr marL="0" indent="0" algn="ctr">
              <a:buNone/>
            </a:pPr>
            <a:r>
              <a:rPr lang="en-GB" sz="2000" dirty="0" err="1">
                <a:latin typeface="Times New Roman" panose="02020603050405020304" pitchFamily="18" charset="0"/>
                <a:cs typeface="Times New Roman" panose="02020603050405020304" pitchFamily="18" charset="0"/>
              </a:rPr>
              <a:t>Strazdes</a:t>
            </a:r>
            <a:r>
              <a:rPr lang="en-GB" sz="2000" dirty="0">
                <a:latin typeface="Times New Roman" panose="02020603050405020304" pitchFamily="18" charset="0"/>
                <a:cs typeface="Times New Roman" panose="02020603050405020304" pitchFamily="18" charset="0"/>
              </a:rPr>
              <a:t>, D. J., </a:t>
            </a:r>
            <a:r>
              <a:rPr lang="en-GB" sz="2000" dirty="0" err="1">
                <a:latin typeface="Times New Roman" panose="02020603050405020304" pitchFamily="18" charset="0"/>
                <a:cs typeface="Times New Roman" panose="02020603050405020304" pitchFamily="18" charset="0"/>
              </a:rPr>
              <a:t>Belnap</a:t>
            </a:r>
            <a:r>
              <a:rPr lang="en-GB" sz="2000" dirty="0">
                <a:latin typeface="Times New Roman" panose="02020603050405020304" pitchFamily="18" charset="0"/>
                <a:cs typeface="Times New Roman" panose="02020603050405020304" pitchFamily="18" charset="0"/>
              </a:rPr>
              <a:t>, G., &amp; </a:t>
            </a:r>
            <a:r>
              <a:rPr lang="en-GB" sz="2000" dirty="0" err="1">
                <a:latin typeface="Times New Roman" panose="02020603050405020304" pitchFamily="18" charset="0"/>
                <a:cs typeface="Times New Roman" panose="02020603050405020304" pitchFamily="18" charset="0"/>
              </a:rPr>
              <a:t>Marstine</a:t>
            </a:r>
            <a:r>
              <a:rPr lang="en-GB" sz="2000" dirty="0">
                <a:latin typeface="Times New Roman" panose="02020603050405020304" pitchFamily="18" charset="0"/>
                <a:cs typeface="Times New Roman" panose="02020603050405020304" pitchFamily="18" charset="0"/>
              </a:rPr>
              <a:t>, J. (1992). </a:t>
            </a:r>
            <a:r>
              <a:rPr lang="en-GB" sz="2000" i="1" dirty="0">
                <a:latin typeface="Times New Roman" panose="02020603050405020304" pitchFamily="18" charset="0"/>
                <a:cs typeface="Times New Roman" panose="02020603050405020304" pitchFamily="18" charset="0"/>
              </a:rPr>
              <a:t>American paintings and sculpture to 1945 in the Carnegie Museum of Art</a:t>
            </a:r>
            <a:r>
              <a:rPr lang="en-GB" sz="2000" dirty="0">
                <a:latin typeface="Times New Roman" panose="02020603050405020304" pitchFamily="18" charset="0"/>
                <a:cs typeface="Times New Roman" panose="02020603050405020304" pitchFamily="18" charset="0"/>
              </a:rPr>
              <a:t>. Hudson Hills Press.</a:t>
            </a:r>
          </a:p>
        </p:txBody>
      </p:sp>
    </p:spTree>
    <p:extLst>
      <p:ext uri="{BB962C8B-B14F-4D97-AF65-F5344CB8AC3E}">
        <p14:creationId xmlns:p14="http://schemas.microsoft.com/office/powerpoint/2010/main" val="22034693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1328</TotalTime>
  <Words>1102</Words>
  <Application>Microsoft Office PowerPoint</Application>
  <PresentationFormat>Widescreen</PresentationFormat>
  <Paragraphs>41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Office Theme</vt:lpstr>
      <vt:lpstr>WORLD WAR II GALLERY</vt:lpstr>
      <vt:lpstr>THE CITY HAS FALLEN.</vt:lpstr>
      <vt:lpstr>BATTLE OF BRITAIN</vt:lpstr>
      <vt:lpstr>ROSIE THE RIVETER</vt:lpstr>
      <vt:lpstr>ENIGMA MACHINE</vt:lpstr>
      <vt:lpstr>DEFENDERS OF THE BREST FORTRESS</vt:lpstr>
      <vt:lpstr>FAREWELL OF SLAVIANKA</vt:lpstr>
      <vt:lpstr>Natasha Kachuevskaya</vt:lpstr>
      <vt:lpstr>THE STORM OF SAPUN RIDGE</vt:lpstr>
      <vt:lpstr>ART IN NAZI GRMANY: THE WORKER AND THE KOLKHOZ WOMAN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WAR II GALLERY</dc:title>
  <dc:creator>Shee</dc:creator>
  <cp:lastModifiedBy>Shee</cp:lastModifiedBy>
  <cp:revision>36</cp:revision>
  <dcterms:created xsi:type="dcterms:W3CDTF">2020-04-28T08:15:27Z</dcterms:created>
  <dcterms:modified xsi:type="dcterms:W3CDTF">2020-04-29T08:39:57Z</dcterms:modified>
</cp:coreProperties>
</file>